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8" r:id="rId4"/>
    <p:sldId id="260" r:id="rId5"/>
    <p:sldId id="270" r:id="rId6"/>
    <p:sldId id="277" r:id="rId7"/>
    <p:sldId id="279" r:id="rId8"/>
    <p:sldId id="28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1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tx2"/>
            </a:gs>
            <a:gs pos="31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B5E2-2882-4A3D-8101-620E87623ED6}" type="datetimeFigureOut">
              <a:rPr lang="nl-NL" smtClean="0"/>
              <a:pPr/>
              <a:t>5-8-2019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47728" y="188641"/>
            <a:ext cx="8544272" cy="1470025"/>
          </a:xfrm>
        </p:spPr>
        <p:txBody>
          <a:bodyPr/>
          <a:lstStyle/>
          <a:p>
            <a:r>
              <a:rPr lang="nl-NL" dirty="0"/>
              <a:t>Burgers aan de Macht</a:t>
            </a:r>
            <a:endParaRPr lang="nl-NL" dirty="0"/>
          </a:p>
        </p:txBody>
      </p:sp>
      <p:pic>
        <p:nvPicPr>
          <p:cNvPr id="9218" name="Picture 2" descr="http://assets.kennislink.nl/system/files/000/187/721/popup/Willem_V_Gelders_Zwijn_1786_gesneden.jpg?13802761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7768" y="2276872"/>
            <a:ext cx="7115175" cy="4200525"/>
          </a:xfrm>
          <a:prstGeom prst="rect">
            <a:avLst/>
          </a:prstGeom>
          <a:noFill/>
        </p:spPr>
      </p:pic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Lesdoelen</a:t>
            </a: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Aan het eind van de les kunnen jullie uitleggen: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Waarom de Engelse koloniën in opstand kwamen;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Wat de uitslag was van dit verzet tegen Engeland;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Waarom deze opstand oversloeg naar de Nederlandse Republiek;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Hoe de Republiek en verlichtingsidealen invloed hadden op deze opstand;</a:t>
            </a:r>
          </a:p>
          <a:p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KA:</a:t>
            </a:r>
          </a:p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29 de democratische revoluties in westerse landen met als gevolg discussies over grondwetten, grondrechten en staatsburgerschap</a:t>
            </a:r>
          </a:p>
          <a:p>
            <a:pPr>
              <a:buNone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Onafhankelijkheid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de Republiek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Frankrijk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Vorige Les</a:t>
            </a: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De verlichting en verlicht absolutisme;</a:t>
            </a:r>
          </a:p>
          <a:p>
            <a:pPr>
              <a:buNone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Vorige les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Onafhankelijkheid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de Republiek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Frankrijk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Onafhankelijkheid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de Republiek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Frankrijk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863752" y="274638"/>
            <a:ext cx="7718648" cy="1143000"/>
          </a:xfrm>
        </p:spPr>
        <p:txBody>
          <a:bodyPr>
            <a:normAutofit fontScale="90000"/>
          </a:bodyPr>
          <a:lstStyle/>
          <a:p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De Amerikaanse onafhankelijkheidsoorlog</a:t>
            </a:r>
            <a:endParaRPr lang="nl-NL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De eerste </a:t>
            </a:r>
            <a:r>
              <a:rPr lang="nl-NL" b="1" i="1" dirty="0" smtClean="0">
                <a:solidFill>
                  <a:schemeClr val="accent3">
                    <a:lumMod val="50000"/>
                  </a:schemeClr>
                </a:solidFill>
              </a:rPr>
              <a:t>democratische revolutie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!</a:t>
            </a:r>
          </a:p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“No 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taxation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without 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representation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”</a:t>
            </a:r>
          </a:p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“Stamp Act” en “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Tea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Act”</a:t>
            </a:r>
          </a:p>
          <a:p>
            <a:pPr>
              <a:buNone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1775 – 1783</a:t>
            </a:r>
          </a:p>
        </p:txBody>
      </p:sp>
      <p:pic>
        <p:nvPicPr>
          <p:cNvPr id="6146" name="Picture 2" descr="Boston Tea Party 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4010" y="3573016"/>
            <a:ext cx="5483318" cy="309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de Republiek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51784" y="1628800"/>
            <a:ext cx="7488832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Waarom als eerste in de Republiek?</a:t>
            </a:r>
          </a:p>
          <a:p>
            <a:pPr marL="0" indent="0"/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Politiek:</a:t>
            </a:r>
          </a:p>
          <a:p>
            <a:pPr marL="0" indent="0"/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Stadhouderschap was erfelijk;</a:t>
            </a:r>
          </a:p>
          <a:p>
            <a:pPr marL="0" indent="0"/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Regenten leken steeds meer op edelen;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Economisch:</a:t>
            </a:r>
          </a:p>
          <a:p>
            <a:pPr marL="0" indent="0"/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Het ging slecht economisch gezien;</a:t>
            </a: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Sociaal:</a:t>
            </a:r>
          </a:p>
          <a:p>
            <a:pPr marL="0" indent="0"/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De regenten zette zich niet in voor de burgers</a:t>
            </a:r>
          </a:p>
          <a:p>
            <a:pPr marL="0" indent="0">
              <a:buNone/>
            </a:pPr>
            <a:endParaRPr lang="nl-N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Terug naar de </a:t>
            </a:r>
            <a:r>
              <a:rPr lang="nl-NL" sz="2200" smtClean="0">
                <a:solidFill>
                  <a:schemeClr val="accent3">
                    <a:lumMod val="50000"/>
                  </a:schemeClr>
                </a:solidFill>
              </a:rPr>
              <a:t>gouden eeuw!</a:t>
            </a:r>
            <a:endParaRPr lang="nl-NL" sz="2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Onafhankelijkheid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de Republiek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Frankrijk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De Franse Revolutie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791744" y="1484784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“</a:t>
            </a:r>
            <a:r>
              <a:rPr lang="nl-NL" sz="2400" b="1" i="1" dirty="0" err="1" smtClean="0">
                <a:solidFill>
                  <a:schemeClr val="accent3">
                    <a:lumMod val="50000"/>
                  </a:schemeClr>
                </a:solidFill>
              </a:rPr>
              <a:t>Liberté</a:t>
            </a:r>
            <a:r>
              <a:rPr lang="nl-NL" sz="2400" b="1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400" b="1" i="1" dirty="0" err="1" smtClean="0">
                <a:solidFill>
                  <a:schemeClr val="accent3">
                    <a:lumMod val="50000"/>
                  </a:schemeClr>
                </a:solidFill>
              </a:rPr>
              <a:t>égalité</a:t>
            </a:r>
            <a:r>
              <a:rPr lang="nl-NL" sz="2400" b="1" i="1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400" b="1" i="1" dirty="0" err="1" smtClean="0">
                <a:solidFill>
                  <a:schemeClr val="accent3">
                    <a:lumMod val="50000"/>
                  </a:schemeClr>
                </a:solidFill>
              </a:rPr>
              <a:t>fraternité</a:t>
            </a:r>
            <a:r>
              <a:rPr lang="nl-NL" sz="2400" b="1" i="1" dirty="0" smtClean="0">
                <a:solidFill>
                  <a:schemeClr val="accent3">
                    <a:lumMod val="50000"/>
                  </a:schemeClr>
                </a:solidFill>
              </a:rPr>
              <a:t>”</a:t>
            </a:r>
            <a:endParaRPr lang="nl-NL" sz="2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200" b="1" dirty="0" smtClean="0">
                <a:solidFill>
                  <a:schemeClr val="accent3">
                    <a:lumMod val="50000"/>
                  </a:schemeClr>
                </a:solidFill>
              </a:rPr>
              <a:t>Duurde van: </a:t>
            </a: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1789 – 1799 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De koning riep de 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Staten-Generaal bijeen in 1789,</a:t>
            </a:r>
          </a:p>
          <a:p>
            <a:pPr marL="0" indent="0">
              <a:buNone/>
            </a:pPr>
            <a:r>
              <a:rPr lang="nl-NL" sz="2200" dirty="0" smtClean="0">
                <a:solidFill>
                  <a:schemeClr val="accent3">
                    <a:lumMod val="50000"/>
                  </a:schemeClr>
                </a:solidFill>
              </a:rPr>
              <a:t>voor het eerst in 140 jaar.</a:t>
            </a:r>
          </a:p>
          <a:p>
            <a:pPr marL="0" indent="0">
              <a:buNone/>
            </a:pPr>
            <a:endParaRPr lang="nl-NL" sz="2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NL" sz="22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Onafhankelijkheid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de Republiek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Frankrijk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6" name="Picture 2" descr="http://geschiedenislessen.nl/vmbo2/pruiken/fransetijd/images/stand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1556792"/>
            <a:ext cx="4129553" cy="351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1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Herhaling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Onafhankelijkheid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de Republiek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Herhaling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Afsluiting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3863752" y="1556792"/>
            <a:ext cx="8208912" cy="45693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nl-NL" b="1" smtClean="0">
                <a:solidFill>
                  <a:schemeClr val="accent3">
                    <a:lumMod val="50000"/>
                  </a:schemeClr>
                </a:solidFill>
              </a:rPr>
              <a:t>Aan het eind van de les kunnen jullie uitleggen:</a:t>
            </a:r>
          </a:p>
          <a:p>
            <a:r>
              <a:rPr lang="nl-NL" smtClean="0">
                <a:solidFill>
                  <a:schemeClr val="accent3">
                    <a:lumMod val="50000"/>
                  </a:schemeClr>
                </a:solidFill>
              </a:rPr>
              <a:t>Waarom de Engelse koloniën in opstand kwamen;</a:t>
            </a:r>
          </a:p>
          <a:p>
            <a:r>
              <a:rPr lang="nl-NL" smtClean="0">
                <a:solidFill>
                  <a:schemeClr val="accent3">
                    <a:lumMod val="50000"/>
                  </a:schemeClr>
                </a:solidFill>
              </a:rPr>
              <a:t>Wat de uitslag was van dit verzet tegen Engeland;</a:t>
            </a:r>
          </a:p>
          <a:p>
            <a:r>
              <a:rPr lang="nl-NL" smtClean="0">
                <a:solidFill>
                  <a:schemeClr val="accent3">
                    <a:lumMod val="50000"/>
                  </a:schemeClr>
                </a:solidFill>
              </a:rPr>
              <a:t>Waarom deze opstand oversloeg naar de Nederlandse Republiek;</a:t>
            </a:r>
          </a:p>
          <a:p>
            <a:r>
              <a:rPr lang="nl-NL" smtClean="0">
                <a:solidFill>
                  <a:schemeClr val="accent3">
                    <a:lumMod val="50000"/>
                  </a:schemeClr>
                </a:solidFill>
              </a:rPr>
              <a:t>Hoe de Republiek en verlichtingsidealen invloed hadden op deze opstand;</a:t>
            </a:r>
          </a:p>
          <a:p>
            <a:endParaRPr lang="nl-NL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Arial" pitchFamily="34" charset="0"/>
              <a:buNone/>
            </a:pPr>
            <a:r>
              <a:rPr lang="nl-NL" b="1" smtClean="0">
                <a:solidFill>
                  <a:schemeClr val="accent3">
                    <a:lumMod val="50000"/>
                  </a:schemeClr>
                </a:solidFill>
              </a:rPr>
              <a:t>KA:</a:t>
            </a:r>
          </a:p>
          <a:p>
            <a:r>
              <a:rPr lang="nl-NL" smtClean="0">
                <a:solidFill>
                  <a:schemeClr val="accent3">
                    <a:lumMod val="50000"/>
                  </a:schemeClr>
                </a:solidFill>
              </a:rPr>
              <a:t>29 de democratische revoluties in westerse landen met als gevolg discussies over grondwetten, grondrechten en staatsburgerschap</a:t>
            </a:r>
          </a:p>
          <a:p>
            <a:pPr>
              <a:buFont typeface="Arial" pitchFamily="34" charset="0"/>
              <a:buNone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8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>
                    <a:lumMod val="75000"/>
                  </a:schemeClr>
                </a:solidFill>
              </a:rPr>
              <a:t>Afsluiting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292577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Welkom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Lesdoelen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Vorige les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Onafhankelijkheid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de Republiek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Herhaling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smtClean="0">
                <a:solidFill>
                  <a:schemeClr val="bg1"/>
                </a:solidFill>
              </a:rPr>
              <a:t>Afsluiting</a:t>
            </a:r>
            <a:endParaRPr lang="nl-NL" b="1" i="1" dirty="0">
              <a:solidFill>
                <a:schemeClr val="bg1"/>
              </a:solidFill>
            </a:endParaRP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3863752" y="1556792"/>
            <a:ext cx="8208912" cy="4569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Volgende les:</a:t>
            </a:r>
          </a:p>
          <a:p>
            <a:pPr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Vrijheid ook voor de slaven?</a:t>
            </a:r>
          </a:p>
          <a:p>
            <a:pPr>
              <a:buNone/>
            </a:pPr>
            <a:endParaRPr lang="nl-NL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b="1" dirty="0" smtClean="0">
                <a:solidFill>
                  <a:schemeClr val="accent3">
                    <a:lumMod val="50000"/>
                  </a:schemeClr>
                </a:solidFill>
              </a:rPr>
              <a:t>Vraag van vandaag: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1. Leg uit welke invloeden van de verlichting terug komen in de onafhankelijkheidsverklaring, noem minimaal 1 voorbeeld vanuit de bron.</a:t>
            </a:r>
          </a:p>
          <a:p>
            <a:pPr marL="0" indent="0">
              <a:buNone/>
            </a:pP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(3 punten)</a:t>
            </a:r>
          </a:p>
        </p:txBody>
      </p:sp>
    </p:spTree>
    <p:extLst>
      <p:ext uri="{BB962C8B-B14F-4D97-AF65-F5344CB8AC3E}">
        <p14:creationId xmlns:p14="http://schemas.microsoft.com/office/powerpoint/2010/main" val="351928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362</Words>
  <Application>Microsoft Office PowerPoint</Application>
  <PresentationFormat>Breedbeeld</PresentationFormat>
  <Paragraphs>107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Burgers aan de Macht</vt:lpstr>
      <vt:lpstr>Lesdoelen</vt:lpstr>
      <vt:lpstr>Vorige Les</vt:lpstr>
      <vt:lpstr>De Amerikaanse onafhankelijkheidsoorlog</vt:lpstr>
      <vt:lpstr>de Republiek</vt:lpstr>
      <vt:lpstr>De Franse Revolutie</vt:lpstr>
      <vt:lpstr>Herhaling</vt:lpstr>
      <vt:lpstr>Afsluiting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century of great change</dc:title>
  <dc:creator>Monique</dc:creator>
  <cp:lastModifiedBy>Paul de Haan</cp:lastModifiedBy>
  <cp:revision>77</cp:revision>
  <dcterms:created xsi:type="dcterms:W3CDTF">2016-08-23T07:40:09Z</dcterms:created>
  <dcterms:modified xsi:type="dcterms:W3CDTF">2019-08-05T09:53:27Z</dcterms:modified>
</cp:coreProperties>
</file>